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7" r:id="rId1"/>
    <p:sldMasterId id="2147483668" r:id="rId2"/>
  </p:sldMasterIdLst>
  <p:notesMasterIdLst>
    <p:notesMasterId r:id="rId9"/>
  </p:notes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0" d="100"/>
          <a:sy n="140" d="100"/>
        </p:scale>
        <p:origin x="16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9603509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 lang="en"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464839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lang="en"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623854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lang="en"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749213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lang="en"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145149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lang="en"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190336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 lang="en"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Shape 1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6961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038599" cy="33944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648200" y="1200150"/>
            <a:ext cx="4038599" cy="33944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457200" y="4683918"/>
            <a:ext cx="2133599" cy="357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1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722312" y="3305175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722312" y="2180034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dt" idx="10"/>
          </p:nvPr>
        </p:nvSpPr>
        <p:spPr>
          <a:xfrm>
            <a:off x="457200" y="4683918"/>
            <a:ext cx="2133599" cy="357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1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457200" y="1151334"/>
            <a:ext cx="4040187" cy="4798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2"/>
          </p:nvPr>
        </p:nvSpPr>
        <p:spPr>
          <a:xfrm>
            <a:off x="457200" y="1631156"/>
            <a:ext cx="4040187" cy="296346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body" idx="3"/>
          </p:nvPr>
        </p:nvSpPr>
        <p:spPr>
          <a:xfrm>
            <a:off x="4645025" y="1151334"/>
            <a:ext cx="4041774" cy="4798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body" idx="4"/>
          </p:nvPr>
        </p:nvSpPr>
        <p:spPr>
          <a:xfrm>
            <a:off x="4645025" y="1631156"/>
            <a:ext cx="4041774" cy="296346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dt" idx="10"/>
          </p:nvPr>
        </p:nvSpPr>
        <p:spPr>
          <a:xfrm>
            <a:off x="457200" y="4683918"/>
            <a:ext cx="2133599" cy="357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1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457200" y="4683918"/>
            <a:ext cx="2133599" cy="357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1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457200" y="204787"/>
            <a:ext cx="3008313" cy="8715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3575050" y="204787"/>
            <a:ext cx="5111750" cy="438983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body" idx="2"/>
          </p:nvPr>
        </p:nvSpPr>
        <p:spPr>
          <a:xfrm>
            <a:off x="457200" y="1076325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dt" idx="10"/>
          </p:nvPr>
        </p:nvSpPr>
        <p:spPr>
          <a:xfrm>
            <a:off x="457200" y="4683918"/>
            <a:ext cx="2133599" cy="357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1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1792288" y="3600450"/>
            <a:ext cx="5486399" cy="4250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9" name="Shape 89"/>
          <p:cNvSpPr>
            <a:spLocks noGrp="1"/>
          </p:cNvSpPr>
          <p:nvPr>
            <p:ph type="pic" idx="2"/>
          </p:nvPr>
        </p:nvSpPr>
        <p:spPr>
          <a:xfrm>
            <a:off x="1792288" y="459581"/>
            <a:ext cx="5486399" cy="3086099"/>
          </a:xfrm>
          <a:prstGeom prst="rect">
            <a:avLst/>
          </a:prstGeom>
          <a:noFill/>
          <a:ln>
            <a:noFill/>
          </a:ln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1792288" y="4025503"/>
            <a:ext cx="5486399" cy="60364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dt" idx="10"/>
          </p:nvPr>
        </p:nvSpPr>
        <p:spPr>
          <a:xfrm>
            <a:off x="457200" y="4683918"/>
            <a:ext cx="2133599" cy="357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1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 rot="5400000">
            <a:off x="2874763" y="-1217414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6pPr>
            <a:lvl7pPr marL="29718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7pPr>
            <a:lvl8pPr marL="34290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8pPr>
            <a:lvl9pPr marL="3886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dt" idx="10"/>
          </p:nvPr>
        </p:nvSpPr>
        <p:spPr>
          <a:xfrm>
            <a:off x="457200" y="4683918"/>
            <a:ext cx="2133599" cy="357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1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 rot="5400000">
            <a:off x="5463777" y="1371600"/>
            <a:ext cx="4388643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 rot="5400000">
            <a:off x="1272778" y="-609599"/>
            <a:ext cx="4388643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6pPr>
            <a:lvl7pPr marL="29718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7pPr>
            <a:lvl8pPr marL="34290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8pPr>
            <a:lvl9pPr marL="3886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103" name="Shape 103"/>
          <p:cNvSpPr txBox="1">
            <a:spLocks noGrp="1"/>
          </p:cNvSpPr>
          <p:nvPr>
            <p:ph type="dt" idx="10"/>
          </p:nvPr>
        </p:nvSpPr>
        <p:spPr>
          <a:xfrm>
            <a:off x="457200" y="4683918"/>
            <a:ext cx="2133599" cy="357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5" name="Shape 105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1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08" name="Shape 108"/>
          <p:cNvSpPr txBox="1">
            <a:spLocks noGrp="1"/>
          </p:cNvSpPr>
          <p:nvPr>
            <p:ph type="dt" idx="10"/>
          </p:nvPr>
        </p:nvSpPr>
        <p:spPr>
          <a:xfrm>
            <a:off x="457200" y="4683918"/>
            <a:ext cx="2133599" cy="357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9" name="Shape 109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0" name="Shape 110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1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038599" cy="33944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6pPr>
            <a:lvl7pPr marL="29718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7pPr>
            <a:lvl8pPr marL="34290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8pPr>
            <a:lvl9pPr marL="3886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114" name="Shape 114"/>
          <p:cNvSpPr txBox="1">
            <a:spLocks noGrp="1"/>
          </p:cNvSpPr>
          <p:nvPr>
            <p:ph type="body" idx="2"/>
          </p:nvPr>
        </p:nvSpPr>
        <p:spPr>
          <a:xfrm>
            <a:off x="4648200" y="1200150"/>
            <a:ext cx="4038599" cy="33944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6pPr>
            <a:lvl7pPr marL="29718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7pPr>
            <a:lvl8pPr marL="34290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8pPr>
            <a:lvl9pPr marL="3886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115" name="Shape 115"/>
          <p:cNvSpPr txBox="1">
            <a:spLocks noGrp="1"/>
          </p:cNvSpPr>
          <p:nvPr>
            <p:ph type="dt" idx="10"/>
          </p:nvPr>
        </p:nvSpPr>
        <p:spPr>
          <a:xfrm>
            <a:off x="457200" y="4683918"/>
            <a:ext cx="2133599" cy="357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6" name="Shape 116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7" name="Shape 117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1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2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Shape 3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532209"/>
            <a:ext cx="9144000" cy="5675709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Shape 38"/>
          <p:cNvSpPr txBox="1">
            <a:spLocks noGrp="1"/>
          </p:cNvSpPr>
          <p:nvPr>
            <p:ph type="ctrTitle"/>
          </p:nvPr>
        </p:nvSpPr>
        <p:spPr>
          <a:xfrm>
            <a:off x="685800" y="636984"/>
            <a:ext cx="77724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ubTitle" idx="1"/>
          </p:nvPr>
        </p:nvSpPr>
        <p:spPr>
          <a:xfrm>
            <a:off x="1371600" y="1837134"/>
            <a:ext cx="6400799" cy="13144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1pPr>
            <a:lvl2pPr marL="742950" marR="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marR="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dt" idx="10"/>
          </p:nvPr>
        </p:nvSpPr>
        <p:spPr>
          <a:xfrm>
            <a:off x="685800" y="4686300"/>
            <a:ext cx="19049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ftr" idx="11"/>
          </p:nvPr>
        </p:nvSpPr>
        <p:spPr>
          <a:xfrm>
            <a:off x="3124200" y="4686300"/>
            <a:ext cx="2895600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6553200" y="4686300"/>
            <a:ext cx="1904999" cy="3428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6pPr>
            <a:lvl7pPr marL="29718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7pPr>
            <a:lvl8pPr marL="34290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8pPr>
            <a:lvl9pPr marL="3886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dt" idx="10"/>
          </p:nvPr>
        </p:nvSpPr>
        <p:spPr>
          <a:xfrm>
            <a:off x="457200" y="4683918"/>
            <a:ext cx="2133599" cy="357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1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457200" y="4683918"/>
            <a:ext cx="2133599" cy="357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1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Shape 30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0" y="-310753"/>
            <a:ext cx="9144000" cy="5674519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marR="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marR="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457200" y="4683918"/>
            <a:ext cx="2133599" cy="357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1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subTitle" idx="1"/>
          </p:nvPr>
        </p:nvSpPr>
        <p:spPr>
          <a:xfrm>
            <a:off x="1371600" y="1900255"/>
            <a:ext cx="6221400" cy="1868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4000">
                <a:solidFill>
                  <a:srgbClr val="58BB2D"/>
                </a:solidFill>
                <a:latin typeface="Comic Sans MS"/>
                <a:ea typeface="Comic Sans MS"/>
                <a:cs typeface="Comic Sans MS"/>
                <a:sym typeface="Comic Sans MS"/>
              </a:rPr>
              <a:t>Kevin Barona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4000">
                <a:solidFill>
                  <a:srgbClr val="58BB2D"/>
                </a:solidFill>
                <a:latin typeface="Comic Sans MS"/>
                <a:ea typeface="Comic Sans MS"/>
                <a:cs typeface="Comic Sans MS"/>
                <a:sym typeface="Comic Sans MS"/>
              </a:rPr>
              <a:t>Shelby Butler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4000">
                <a:solidFill>
                  <a:srgbClr val="58BB2D"/>
                </a:solidFill>
                <a:latin typeface="Comic Sans MS"/>
                <a:ea typeface="Comic Sans MS"/>
                <a:cs typeface="Comic Sans MS"/>
                <a:sym typeface="Comic Sans MS"/>
              </a:rPr>
              <a:t>Laura Cason</a:t>
            </a:r>
          </a:p>
        </p:txBody>
      </p:sp>
      <p:sp>
        <p:nvSpPr>
          <p:cNvPr id="120" name="Shape 120"/>
          <p:cNvSpPr/>
          <p:nvPr/>
        </p:nvSpPr>
        <p:spPr>
          <a:xfrm>
            <a:off x="476262" y="697252"/>
            <a:ext cx="8191466" cy="701692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algn="ctr"/>
            <a:r>
              <a:rPr b="0" i="0">
                <a:ln w="19050" cap="flat" cmpd="sng">
                  <a:solidFill>
                    <a:srgbClr val="741B47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CC0000"/>
                </a:solidFill>
                <a:latin typeface="Arial"/>
              </a:rPr>
              <a:t>Paperwork Management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Shape 1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0750" y="944749"/>
            <a:ext cx="2929850" cy="2605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Shape 1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57875" y="588450"/>
            <a:ext cx="2488300" cy="3317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Shape 1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62750" y="61625"/>
            <a:ext cx="2604424" cy="42299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 sz="3600">
                <a:solidFill>
                  <a:srgbClr val="00FF00"/>
                </a:solidFill>
                <a:latin typeface="Comic Sans MS"/>
                <a:ea typeface="Comic Sans MS"/>
                <a:cs typeface="Comic Sans MS"/>
                <a:sym typeface="Comic Sans MS"/>
              </a:rPr>
              <a:t>Student-Work/Behavior Issues</a:t>
            </a:r>
          </a:p>
        </p:txBody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457200" y="1063225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spcBef>
                <a:spcPts val="0"/>
              </a:spcBef>
              <a:spcAft>
                <a:spcPts val="0"/>
              </a:spcAft>
              <a:buClr>
                <a:srgbClr val="9900FF"/>
              </a:buClr>
              <a:buSzPct val="100000"/>
              <a:buFont typeface="Comic Sans MS"/>
              <a:buChar char="•"/>
            </a:pPr>
            <a:r>
              <a:rPr lang="en" sz="2800" b="1">
                <a:solidFill>
                  <a:srgbClr val="9900FF"/>
                </a:solidFill>
                <a:latin typeface="Comic Sans MS"/>
                <a:ea typeface="Comic Sans MS"/>
                <a:cs typeface="Comic Sans MS"/>
                <a:sym typeface="Comic Sans MS"/>
              </a:rPr>
              <a:t>Materials Needed: Plastic tote, filing folders, and labels</a:t>
            </a:r>
          </a:p>
          <a:p>
            <a:pPr marL="457200" marR="0" lvl="0" indent="-406400" algn="l" rtl="0">
              <a:spcBef>
                <a:spcPts val="0"/>
              </a:spcBef>
              <a:spcAft>
                <a:spcPts val="0"/>
              </a:spcAft>
              <a:buClr>
                <a:srgbClr val="9900FF"/>
              </a:buClr>
              <a:buSzPct val="100000"/>
              <a:buFont typeface="Comic Sans MS"/>
              <a:buChar char="•"/>
            </a:pPr>
            <a:r>
              <a:rPr lang="en" sz="2800" b="1">
                <a:solidFill>
                  <a:srgbClr val="9900FF"/>
                </a:solidFill>
                <a:latin typeface="Comic Sans MS"/>
                <a:ea typeface="Comic Sans MS"/>
                <a:cs typeface="Comic Sans MS"/>
                <a:sym typeface="Comic Sans MS"/>
              </a:rPr>
              <a:t>Labels: Graded work, work to be graded, work with no name, and incomplete work</a:t>
            </a:r>
          </a:p>
          <a:p>
            <a:pPr marL="457200" marR="0" lvl="0" indent="-406400" algn="l" rtl="0">
              <a:spcBef>
                <a:spcPts val="0"/>
              </a:spcBef>
              <a:spcAft>
                <a:spcPts val="0"/>
              </a:spcAft>
              <a:buClr>
                <a:srgbClr val="9900FF"/>
              </a:buClr>
              <a:buSzPct val="100000"/>
              <a:buFont typeface="Comic Sans MS"/>
              <a:buChar char="•"/>
            </a:pPr>
            <a:r>
              <a:rPr lang="en" sz="2800" b="1">
                <a:solidFill>
                  <a:srgbClr val="9900FF"/>
                </a:solidFill>
                <a:latin typeface="Comic Sans MS"/>
                <a:ea typeface="Comic Sans MS"/>
                <a:cs typeface="Comic Sans MS"/>
                <a:sym typeface="Comic Sans MS"/>
              </a:rPr>
              <a:t>IEPs- individual folders for each student </a:t>
            </a:r>
          </a:p>
          <a:p>
            <a:pPr marL="457200" marR="0" lvl="0" indent="-406400" algn="l" rtl="0">
              <a:spcBef>
                <a:spcPts val="0"/>
              </a:spcBef>
              <a:spcAft>
                <a:spcPts val="0"/>
              </a:spcAft>
              <a:buClr>
                <a:srgbClr val="9900FF"/>
              </a:buClr>
              <a:buSzPct val="100000"/>
              <a:buFont typeface="Comic Sans MS"/>
              <a:buChar char="•"/>
            </a:pPr>
            <a:r>
              <a:rPr lang="en" sz="2800" b="1">
                <a:solidFill>
                  <a:srgbClr val="9900FF"/>
                </a:solidFill>
                <a:latin typeface="Comic Sans MS"/>
                <a:ea typeface="Comic Sans MS"/>
                <a:cs typeface="Comic Sans MS"/>
                <a:sym typeface="Comic Sans MS"/>
              </a:rPr>
              <a:t>Make-Up work- Binders </a:t>
            </a:r>
          </a:p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Clr>
                <a:srgbClr val="9900FF"/>
              </a:buClr>
              <a:buSzPct val="85714"/>
              <a:buFont typeface="Syncopate"/>
              <a:buChar char="•"/>
            </a:pPr>
            <a:r>
              <a:rPr lang="en" sz="2800" b="1">
                <a:solidFill>
                  <a:srgbClr val="9900FF"/>
                </a:solidFill>
                <a:latin typeface="Comic Sans MS"/>
                <a:ea typeface="Comic Sans MS"/>
                <a:cs typeface="Comic Sans MS"/>
                <a:sym typeface="Comic Sans MS"/>
              </a:rPr>
              <a:t>Behavior Slips- 2 copies</a:t>
            </a:r>
            <a:r>
              <a:rPr lang="en" sz="2400" b="1">
                <a:solidFill>
                  <a:schemeClr val="dk1"/>
                </a:solidFill>
                <a:latin typeface="Syncopate"/>
                <a:ea typeface="Syncopate"/>
                <a:cs typeface="Syncopate"/>
                <a:sym typeface="Syncopate"/>
              </a:rPr>
              <a:t>  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 sz="4400">
                <a:solidFill>
                  <a:srgbClr val="9900FF"/>
                </a:solidFill>
                <a:latin typeface="Comic Sans MS"/>
                <a:ea typeface="Comic Sans MS"/>
                <a:cs typeface="Comic Sans MS"/>
                <a:sym typeface="Comic Sans MS"/>
              </a:rPr>
              <a:t>Parent Contact Records</a:t>
            </a:r>
          </a:p>
        </p:txBody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rgbClr val="4A86E8"/>
              </a:buClr>
              <a:buSzPct val="100000"/>
              <a:buFont typeface="Comic Sans MS"/>
              <a:buChar char="•"/>
            </a:pPr>
            <a:r>
              <a:rPr lang="en" sz="3000">
                <a:solidFill>
                  <a:srgbClr val="4A86E8"/>
                </a:solidFill>
                <a:latin typeface="Comic Sans MS"/>
                <a:ea typeface="Comic Sans MS"/>
                <a:cs typeface="Comic Sans MS"/>
                <a:sym typeface="Comic Sans MS"/>
              </a:rPr>
              <a:t>Parent/guardian contact information</a:t>
            </a:r>
          </a:p>
          <a:p>
            <a:pPr marL="457200" lvl="0" indent="-419100" rtl="0">
              <a:spcBef>
                <a:spcPts val="0"/>
              </a:spcBef>
              <a:buClr>
                <a:srgbClr val="4A86E8"/>
              </a:buClr>
              <a:buSzPct val="100000"/>
              <a:buFont typeface="Comic Sans MS"/>
              <a:buChar char="•"/>
            </a:pPr>
            <a:r>
              <a:rPr lang="en" sz="3000">
                <a:solidFill>
                  <a:srgbClr val="4A86E8"/>
                </a:solidFill>
                <a:latin typeface="Comic Sans MS"/>
                <a:ea typeface="Comic Sans MS"/>
                <a:cs typeface="Comic Sans MS"/>
                <a:sym typeface="Comic Sans MS"/>
              </a:rPr>
              <a:t>Phone contact records</a:t>
            </a:r>
          </a:p>
          <a:p>
            <a:pPr marL="457200" lvl="0" indent="-419100" rtl="0">
              <a:spcBef>
                <a:spcPts val="0"/>
              </a:spcBef>
              <a:buClr>
                <a:srgbClr val="4A86E8"/>
              </a:buClr>
              <a:buSzPct val="100000"/>
              <a:buFont typeface="Comic Sans MS"/>
              <a:buChar char="•"/>
            </a:pPr>
            <a:r>
              <a:rPr lang="en" sz="3000">
                <a:solidFill>
                  <a:srgbClr val="4A86E8"/>
                </a:solidFill>
                <a:latin typeface="Comic Sans MS"/>
                <a:ea typeface="Comic Sans MS"/>
                <a:cs typeface="Comic Sans MS"/>
                <a:sym typeface="Comic Sans MS"/>
              </a:rPr>
              <a:t>Notes from conversation</a:t>
            </a:r>
          </a:p>
          <a:p>
            <a:pPr marL="457200" lvl="0" indent="-419100" rtl="0">
              <a:spcBef>
                <a:spcPts val="0"/>
              </a:spcBef>
              <a:buClr>
                <a:srgbClr val="4A86E8"/>
              </a:buClr>
              <a:buSzPct val="100000"/>
              <a:buFont typeface="Comic Sans MS"/>
              <a:buChar char="•"/>
            </a:pPr>
            <a:r>
              <a:rPr lang="en" sz="3000">
                <a:solidFill>
                  <a:srgbClr val="4A86E8"/>
                </a:solidFill>
                <a:latin typeface="Comic Sans MS"/>
                <a:ea typeface="Comic Sans MS"/>
                <a:cs typeface="Comic Sans MS"/>
                <a:sym typeface="Comic Sans MS"/>
              </a:rPr>
              <a:t>Folders/journals/papers</a:t>
            </a:r>
          </a:p>
          <a:p>
            <a:pPr mar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 sz="4400">
                <a:solidFill>
                  <a:srgbClr val="4A86E8"/>
                </a:solidFill>
                <a:latin typeface="Comic Sans MS"/>
                <a:ea typeface="Comic Sans MS"/>
                <a:cs typeface="Comic Sans MS"/>
                <a:sym typeface="Comic Sans MS"/>
              </a:rPr>
              <a:t>Day-to-Day Information</a:t>
            </a:r>
          </a:p>
        </p:txBody>
      </p:sp>
      <p:sp>
        <p:nvSpPr>
          <p:cNvPr id="149" name="Shape 149"/>
          <p:cNvSpPr txBox="1"/>
          <p:nvPr/>
        </p:nvSpPr>
        <p:spPr>
          <a:xfrm>
            <a:off x="945775" y="1166025"/>
            <a:ext cx="7061099" cy="3070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rgbClr val="4FA829"/>
              </a:buClr>
              <a:buSzPct val="100000"/>
              <a:buFont typeface="Comic Sans MS"/>
              <a:buChar char="●"/>
            </a:pPr>
            <a:r>
              <a:rPr lang="en" sz="1800">
                <a:solidFill>
                  <a:srgbClr val="4FA829"/>
                </a:solidFill>
                <a:latin typeface="Comic Sans MS"/>
                <a:ea typeface="Comic Sans MS"/>
                <a:cs typeface="Comic Sans MS"/>
                <a:sym typeface="Comic Sans MS"/>
              </a:rPr>
              <a:t>Attendance Clipboard- seating chart (add picture of student)</a:t>
            </a:r>
          </a:p>
          <a:p>
            <a:pPr marL="457200" lvl="0" indent="-342900" rtl="0">
              <a:spcBef>
                <a:spcPts val="0"/>
              </a:spcBef>
              <a:buClr>
                <a:srgbClr val="4FA829"/>
              </a:buClr>
              <a:buSzPct val="100000"/>
              <a:buFont typeface="Comic Sans MS"/>
              <a:buChar char="●"/>
            </a:pPr>
            <a:r>
              <a:rPr lang="en" sz="1800">
                <a:solidFill>
                  <a:srgbClr val="4FA829"/>
                </a:solidFill>
                <a:latin typeface="Comic Sans MS"/>
                <a:ea typeface="Comic Sans MS"/>
                <a:cs typeface="Comic Sans MS"/>
                <a:sym typeface="Comic Sans MS"/>
              </a:rPr>
              <a:t>Student Information- enclosed in a distinct binder (tabs for each student)</a:t>
            </a:r>
          </a:p>
          <a:p>
            <a:pPr marL="457200" lvl="0" indent="-342900" rtl="0">
              <a:spcBef>
                <a:spcPts val="0"/>
              </a:spcBef>
              <a:buClr>
                <a:srgbClr val="4FA829"/>
              </a:buClr>
              <a:buSzPct val="100000"/>
              <a:buFont typeface="Comic Sans MS"/>
              <a:buChar char="●"/>
            </a:pPr>
            <a:r>
              <a:rPr lang="en" sz="1800">
                <a:solidFill>
                  <a:srgbClr val="4FA829"/>
                </a:solidFill>
                <a:latin typeface="Comic Sans MS"/>
                <a:ea typeface="Comic Sans MS"/>
                <a:cs typeface="Comic Sans MS"/>
                <a:sym typeface="Comic Sans MS"/>
              </a:rPr>
              <a:t>Grade book- template spiral</a:t>
            </a:r>
          </a:p>
          <a:p>
            <a:pPr marL="457200" lvl="0" indent="-342900" rtl="0">
              <a:spcBef>
                <a:spcPts val="0"/>
              </a:spcBef>
              <a:buClr>
                <a:srgbClr val="4FA829"/>
              </a:buClr>
              <a:buSzPct val="100000"/>
              <a:buFont typeface="Comic Sans MS"/>
              <a:buChar char="●"/>
            </a:pPr>
            <a:r>
              <a:rPr lang="en" sz="1800">
                <a:solidFill>
                  <a:srgbClr val="4FA829"/>
                </a:solidFill>
                <a:latin typeface="Comic Sans MS"/>
                <a:ea typeface="Comic Sans MS"/>
                <a:cs typeface="Comic Sans MS"/>
                <a:sym typeface="Comic Sans MS"/>
              </a:rPr>
              <a:t>Attendance Records- keep a binder (monthly tabs)</a:t>
            </a:r>
          </a:p>
          <a:p>
            <a:pPr marL="457200" lvl="0" indent="-342900" rtl="0">
              <a:spcBef>
                <a:spcPts val="0"/>
              </a:spcBef>
              <a:buClr>
                <a:srgbClr val="4FA829"/>
              </a:buClr>
              <a:buSzPct val="100000"/>
              <a:buFont typeface="Comic Sans MS"/>
              <a:buChar char="●"/>
            </a:pPr>
            <a:r>
              <a:rPr lang="en" sz="1800">
                <a:solidFill>
                  <a:srgbClr val="4FA829"/>
                </a:solidFill>
                <a:latin typeface="Comic Sans MS"/>
                <a:ea typeface="Comic Sans MS"/>
                <a:cs typeface="Comic Sans MS"/>
                <a:sym typeface="Comic Sans MS"/>
              </a:rPr>
              <a:t>Daily Schedule- hard copy in binder  (monthly tabs)</a:t>
            </a:r>
          </a:p>
          <a:p>
            <a:pPr marL="457200" lvl="0" indent="-342900" rtl="0">
              <a:spcBef>
                <a:spcPts val="0"/>
              </a:spcBef>
              <a:buClr>
                <a:srgbClr val="4FA829"/>
              </a:buClr>
              <a:buSzPct val="100000"/>
              <a:buFont typeface="Comic Sans MS"/>
              <a:buChar char="●"/>
            </a:pPr>
            <a:r>
              <a:rPr lang="en" sz="1800">
                <a:solidFill>
                  <a:srgbClr val="4FA829"/>
                </a:solidFill>
                <a:latin typeface="Comic Sans MS"/>
                <a:ea typeface="Comic Sans MS"/>
                <a:cs typeface="Comic Sans MS"/>
                <a:sym typeface="Comic Sans MS"/>
              </a:rPr>
              <a:t>Emergency Procedures- layered foldable by the classroom entrance</a:t>
            </a:r>
          </a:p>
          <a:p>
            <a:pPr marL="457200" lvl="0" indent="-342900" rtl="0">
              <a:spcBef>
                <a:spcPts val="0"/>
              </a:spcBef>
              <a:buClr>
                <a:srgbClr val="4FA829"/>
              </a:buClr>
              <a:buSzPct val="100000"/>
              <a:buFont typeface="Comic Sans MS"/>
              <a:buChar char="●"/>
            </a:pPr>
            <a:r>
              <a:rPr lang="en" sz="1800">
                <a:solidFill>
                  <a:srgbClr val="4FA829"/>
                </a:solidFill>
                <a:latin typeface="Comic Sans MS"/>
                <a:ea typeface="Comic Sans MS"/>
                <a:cs typeface="Comic Sans MS"/>
                <a:sym typeface="Comic Sans MS"/>
              </a:rPr>
              <a:t>Substitute- designated binder labeled 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/>
          <p:nvPr/>
        </p:nvSpPr>
        <p:spPr>
          <a:xfrm>
            <a:off x="673700" y="1567675"/>
            <a:ext cx="7644000" cy="2630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6" name="Shape 156"/>
          <p:cNvSpPr txBox="1"/>
          <p:nvPr/>
        </p:nvSpPr>
        <p:spPr>
          <a:xfrm>
            <a:off x="868050" y="1489925"/>
            <a:ext cx="7333200" cy="2630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57" name="Shape 1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349700"/>
            <a:ext cx="3754324" cy="31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Shape 15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58500" y="432912"/>
            <a:ext cx="2476500" cy="3019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3">
      <a:dk1>
        <a:srgbClr val="0E2FAD"/>
      </a:dk1>
      <a:lt1>
        <a:srgbClr val="FFFFFF"/>
      </a:lt1>
      <a:dk2>
        <a:srgbClr val="0E2FAD"/>
      </a:dk2>
      <a:lt2>
        <a:srgbClr val="B3CCE6"/>
      </a:lt2>
      <a:accent1>
        <a:srgbClr val="7FD7FC"/>
      </a:accent1>
      <a:accent2>
        <a:srgbClr val="6BA7F8"/>
      </a:accent2>
      <a:accent3>
        <a:srgbClr val="FFFFFF"/>
      </a:accent3>
      <a:accent4>
        <a:srgbClr val="0A2793"/>
      </a:accent4>
      <a:accent5>
        <a:srgbClr val="C0E8FD"/>
      </a:accent5>
      <a:accent6>
        <a:srgbClr val="6097E1"/>
      </a:accent6>
      <a:hlink>
        <a:srgbClr val="FFAB57"/>
      </a:hlink>
      <a:folHlink>
        <a:srgbClr val="007B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</Words>
  <Application>Microsoft Office PowerPoint</Application>
  <PresentationFormat>On-screen Show (16:9)</PresentationFormat>
  <Paragraphs>29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Comic Sans MS</vt:lpstr>
      <vt:lpstr>Syncopate</vt:lpstr>
      <vt:lpstr>simple-light</vt:lpstr>
      <vt:lpstr>Default Design</vt:lpstr>
      <vt:lpstr>PowerPoint Presentation</vt:lpstr>
      <vt:lpstr>PowerPoint Presentation</vt:lpstr>
      <vt:lpstr>Student-Work/Behavior Issues</vt:lpstr>
      <vt:lpstr>Parent Contact Records</vt:lpstr>
      <vt:lpstr>Day-to-Day Information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FE302LabStudent</dc:creator>
  <cp:lastModifiedBy>FE302LabStudent</cp:lastModifiedBy>
  <cp:revision>1</cp:revision>
  <dcterms:modified xsi:type="dcterms:W3CDTF">2015-06-12T16:02:36Z</dcterms:modified>
</cp:coreProperties>
</file>